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62" r:id="rId3"/>
    <p:sldId id="282" r:id="rId4"/>
    <p:sldId id="268" r:id="rId5"/>
    <p:sldId id="263" r:id="rId6"/>
    <p:sldId id="275" r:id="rId7"/>
    <p:sldId id="269" r:id="rId8"/>
    <p:sldId id="270" r:id="rId9"/>
    <p:sldId id="276" r:id="rId10"/>
    <p:sldId id="278" r:id="rId11"/>
    <p:sldId id="279" r:id="rId12"/>
    <p:sldId id="265" r:id="rId13"/>
    <p:sldId id="272" r:id="rId14"/>
    <p:sldId id="271" r:id="rId15"/>
    <p:sldId id="267" r:id="rId16"/>
    <p:sldId id="283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7501" autoAdjust="0"/>
  </p:normalViewPr>
  <p:slideViewPr>
    <p:cSldViewPr snapToGrid="0" showGuides="1">
      <p:cViewPr varScale="1">
        <p:scale>
          <a:sx n="160" d="100"/>
          <a:sy n="160" d="100"/>
        </p:scale>
        <p:origin x="108" y="164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C2E1-CB64-4B43-B22E-66475E93454E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2B7B9-16EE-40B1-8C80-EA9351A75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2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zeorpadding</a:t>
            </a:r>
            <a:r>
              <a:rPr lang="en-US" altLang="ko-KR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: </a:t>
            </a:r>
            <a:r>
              <a:rPr lang="ko-KR" altLang="en-US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공백 부분을 </a:t>
            </a:r>
            <a:r>
              <a:rPr lang="en-US" altLang="ko-KR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0</a:t>
            </a:r>
            <a:r>
              <a:rPr lang="ko-KR" altLang="en-US" sz="1200" dirty="0" smtClean="0">
                <a:solidFill>
                  <a:srgbClr val="00B0F0"/>
                </a:solidFill>
                <a:sym typeface="Wingdings" panose="05000000000000000000" pitchFamily="2" charset="2"/>
              </a:rPr>
              <a:t>으로 </a:t>
            </a:r>
            <a:r>
              <a:rPr lang="ko-KR" altLang="en-US" sz="120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채워줌</a:t>
            </a:r>
            <a:endParaRPr lang="en-US" altLang="ko-KR" sz="1100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05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5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B7B9-16EE-40B1-8C80-EA9351A755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0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4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0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1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5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0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4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3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2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2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45A9-3C7D-400F-920A-72D57A73CC29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DC01-2B23-41B7-B62B-DF1B67B14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0011" y="1800283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30732" y="5953720"/>
            <a:ext cx="3528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화학소재솔루션센터 안현정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0011" y="2468276"/>
            <a:ext cx="6294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30010" y="3136269"/>
            <a:ext cx="4866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30010" y="3807042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14.8 </a:t>
            </a:r>
            <a:r>
              <a:rPr lang="ko-KR" altLang="en-US" sz="2000" b="1" dirty="0" smtClean="0"/>
              <a:t>분류와 위치 추정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30009" y="4472255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탐지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30008" y="5137468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분할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30008" y="673272"/>
            <a:ext cx="1185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목차</a:t>
            </a:r>
            <a:endParaRPr lang="en-US" altLang="ko-K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641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6700"/>
          <a:stretch/>
        </p:blipFill>
        <p:spPr>
          <a:xfrm>
            <a:off x="230631" y="772137"/>
            <a:ext cx="11137227" cy="1212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86297" y="860864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imagenet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Xception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 로드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6297" y="1174411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네트워크 최상층에 해당하는 전역 평균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풀링층과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밀집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출력층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33515"/>
          <a:stretch/>
        </p:blipFill>
        <p:spPr>
          <a:xfrm>
            <a:off x="259688" y="2080814"/>
            <a:ext cx="11108169" cy="44719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86297" y="2376384"/>
            <a:ext cx="468156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초기에는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층의 가중치를 동결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2151" y="4554164"/>
            <a:ext cx="2895705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 정확도가 더 나아지지 않는다면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?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72152" y="4916866"/>
            <a:ext cx="1466978" cy="1559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4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4" t="66284" r="46088" b="134"/>
          <a:stretch/>
        </p:blipFill>
        <p:spPr>
          <a:xfrm>
            <a:off x="235835" y="958133"/>
            <a:ext cx="6419407" cy="2437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" b="68983"/>
          <a:stretch/>
        </p:blipFill>
        <p:spPr>
          <a:xfrm>
            <a:off x="963887" y="3721899"/>
            <a:ext cx="9917474" cy="1190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51001"/>
          <a:stretch/>
        </p:blipFill>
        <p:spPr>
          <a:xfrm>
            <a:off x="1025718" y="5359179"/>
            <a:ext cx="9855643" cy="1134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665" y="4976433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86658" y="5011435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388918" y="5014202"/>
            <a:ext cx="492443" cy="3183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 smtClean="0"/>
              <a:t>…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55242" y="958133"/>
            <a:ext cx="5331167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모든 층의 가중치 동결을 해제하고 훈련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ym typeface="Wingdings" panose="05000000000000000000" pitchFamily="2" charset="2"/>
              </a:rPr>
              <a:t>    이 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가중치가 훼손되는 것을 피하기 위해 훨씬 작은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학습률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사용 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63307" y="3903074"/>
            <a:ext cx="1618054" cy="2590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14.8 </a:t>
            </a:r>
            <a:r>
              <a:rPr lang="ko-KR" altLang="en-US" sz="2000" b="1" dirty="0" smtClean="0"/>
              <a:t>분류와 위치 추정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118" b="56291"/>
          <a:stretch/>
        </p:blipFill>
        <p:spPr>
          <a:xfrm>
            <a:off x="283544" y="986270"/>
            <a:ext cx="7158877" cy="2521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398" y="3602637"/>
            <a:ext cx="10213454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위치 추정은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회귀 작업으로 나타낼 수 있음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주위의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박스를 예측하는 일반적인 방법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물체 중심의 수평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수직 좌표</a:t>
            </a:r>
            <a:r>
              <a:rPr lang="ko-KR" altLang="en-US" sz="1400" b="1" dirty="0">
                <a:sym typeface="Wingdings" panose="05000000000000000000" pitchFamily="2" charset="2"/>
              </a:rPr>
              <a:t>와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높이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너비를 예측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개 숫자 예측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)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ym typeface="Wingdings" panose="05000000000000000000" pitchFamily="2" charset="2"/>
              </a:rPr>
              <a:t>     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개의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units</a:t>
            </a:r>
            <a:r>
              <a:rPr lang="ko-KR" altLang="en-US" sz="1400" b="1" dirty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을 가진 두 번째 밀집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출력층을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추가하고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MSE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손실을 사용해 훈련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398" y="5202174"/>
            <a:ext cx="105831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박스가 없는 데이터의 경우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오픈소스 이미지 레이블 도구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: VGG Image Annotator,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LabelImg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OpenLabeler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en-US" altLang="ko-KR" sz="1400" b="1" dirty="0" err="1" smtClean="0">
                <a:sym typeface="Wingdings" panose="05000000000000000000" pitchFamily="2" charset="2"/>
              </a:rPr>
              <a:t>ImgLab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처리할 이미지가 많다면 아마존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매커니컬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터크와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같은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crowdsourcing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플랫폼 고려</a:t>
            </a:r>
            <a:endParaRPr lang="en-US" altLang="ko-KR" sz="1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76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</a:t>
            </a:r>
            <a:r>
              <a:rPr lang="ko-KR" altLang="en-US" sz="2000" b="1" dirty="0" smtClean="0"/>
              <a:t>탐지 </a:t>
            </a:r>
            <a:r>
              <a:rPr lang="en-US" altLang="ko-KR" sz="2000" b="1" dirty="0" smtClean="0"/>
              <a:t>(Object Detection)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8158" y="1598642"/>
            <a:ext cx="11480360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매우 빠르고 정확한 객체 탐지 구조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알고리즘이 매우 빨라서 실시간 비디오에 적용 가능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YOLOv3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구조의 특성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171450" indent="171450">
              <a:lnSpc>
                <a:spcPct val="200000"/>
              </a:lnSpc>
              <a:buFontTx/>
              <a:buChar char="-"/>
            </a:pPr>
            <a:r>
              <a:rPr lang="ko-KR" altLang="en-US" sz="1200" b="1" u="sng" dirty="0" smtClean="0">
                <a:sym typeface="Wingdings" panose="05000000000000000000" pitchFamily="2" charset="2"/>
              </a:rPr>
              <a:t>각 격자 </a:t>
            </a:r>
            <a:r>
              <a:rPr lang="ko-KR" altLang="en-US" sz="1200" b="1" u="sng" dirty="0" err="1" smtClean="0">
                <a:sym typeface="Wingdings" panose="05000000000000000000" pitchFamily="2" charset="2"/>
              </a:rPr>
              <a:t>셀마다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개가 아닌 </a:t>
            </a:r>
            <a:r>
              <a:rPr lang="en-US" altLang="ko-KR" sz="1200" b="1" u="sng" dirty="0" smtClean="0">
                <a:sym typeface="Wingdings" panose="05000000000000000000" pitchFamily="2" charset="2"/>
              </a:rPr>
              <a:t>5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개의 </a:t>
            </a:r>
            <a:r>
              <a:rPr lang="ko-KR" altLang="en-US" sz="1200" b="1" u="sng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 박스 출력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(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박스마다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하나의 존재여부 점수가 부여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 marL="171450" indent="171450">
              <a:lnSpc>
                <a:spcPct val="200000"/>
              </a:lnSpc>
              <a:buFontTx/>
              <a:buChar char="-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중심의 절대 좌표를 예측하는 대신 </a:t>
            </a:r>
            <a:r>
              <a:rPr lang="ko-KR" altLang="en-US" sz="1200" b="1" u="sng" dirty="0" smtClean="0">
                <a:sym typeface="Wingdings" panose="05000000000000000000" pitchFamily="2" charset="2"/>
              </a:rPr>
              <a:t>격자 셀에 대한 상대 좌표 예측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[(0,1)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셀의 왼쪽 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(1,1)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셀의 오른쪽 아래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]</a:t>
            </a:r>
          </a:p>
          <a:p>
            <a:pPr marL="171450"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격자 셀에 대해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YOLOv3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박스의 중심이 격자 셀 안에 놓은 것만을 예측하도록 훈련됨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자체는 격자 셀 밖으로 넘어갈 수 있음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YOLOv3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로지스틱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활성화함수를 적용하여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좌표가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0~1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사이가 되도록 만듦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신경망을 훈련하기 전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앵커박스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사전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라 부르는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5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개의 대표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 크기를 찾음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네트워크는 적절한 차원의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박스를 예측할 가능성이 높으며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적합한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바운딩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박스로 보이는 것을 빠르게 학습할 수 있으므로 훈련 속도를 높임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34290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 smtClean="0">
                <a:sym typeface="Wingdings" panose="05000000000000000000" pitchFamily="2" charset="2"/>
              </a:rPr>
              <a:t>네트워크가 다른 스케일을 가진 이미지를 사용하여 훈련하고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훈련하는 동안 몇 번의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배치마다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랜덤하게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새로운 이미지 차원 선택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(330x330~608x608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픽셀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 marL="171450">
              <a:lnSpc>
                <a:spcPct val="20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이를 통해 네트워크가 다른 스케일의 객체를 감지하는 방법 학습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171450">
              <a:lnSpc>
                <a:spcPct val="20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YOLOv3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다른 스케일에도 사용 가능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작은 스케일은 정확도가 떨어지지만 속도는 빠름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613" y="728847"/>
            <a:ext cx="576872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ym typeface="Wingdings" panose="05000000000000000000" pitchFamily="2" charset="2"/>
              </a:rPr>
              <a:t>14.9.2 YOLO </a:t>
            </a:r>
            <a:r>
              <a:rPr lang="en-US" altLang="ko-KR" sz="1600" b="1" dirty="0">
                <a:sym typeface="Wingdings" panose="05000000000000000000" pitchFamily="2" charset="2"/>
              </a:rPr>
              <a:t>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9235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14.9 </a:t>
            </a:r>
            <a:r>
              <a:rPr lang="ko-KR" altLang="en-US" sz="2000" b="1" dirty="0" smtClean="0"/>
              <a:t>객체 </a:t>
            </a:r>
            <a:r>
              <a:rPr lang="ko-KR" altLang="en-US" sz="2000" b="1" dirty="0" smtClean="0"/>
              <a:t>탐지 </a:t>
            </a:r>
            <a:r>
              <a:rPr lang="en-US" altLang="ko-KR" sz="2000" b="1" dirty="0" smtClean="0"/>
              <a:t>(Object Detection)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1" y="924206"/>
            <a:ext cx="5309244" cy="5786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0020" y="888425"/>
            <a:ext cx="3561853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B0F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200" b="1" dirty="0">
                <a:solidFill>
                  <a:srgbClr val="00B0F0"/>
                </a:solidFill>
                <a:sym typeface="Wingdings" panose="05000000000000000000" pitchFamily="2" charset="2"/>
              </a:rPr>
              <a:t>객체 탐지에서 널리 사용되는 평가 지표</a:t>
            </a:r>
            <a:endParaRPr lang="en-US" altLang="ko-KR" sz="1200" b="1" dirty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0020" y="1992238"/>
            <a:ext cx="5752272" cy="1408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ym typeface="Wingdings" panose="05000000000000000000" pitchFamily="2" charset="2"/>
              </a:rPr>
              <a:t>보통 객체 탐지 지표는 정밀도</a:t>
            </a:r>
            <a:r>
              <a:rPr lang="en-US" altLang="ko-KR" sz="1100" dirty="0" smtClean="0">
                <a:sym typeface="Wingdings" panose="05000000000000000000" pitchFamily="2" charset="2"/>
              </a:rPr>
              <a:t>(precision)</a:t>
            </a:r>
            <a:r>
              <a:rPr lang="ko-KR" altLang="en-US" sz="1100" dirty="0" smtClean="0">
                <a:sym typeface="Wingdings" panose="05000000000000000000" pitchFamily="2" charset="2"/>
              </a:rPr>
              <a:t>와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재현율</a:t>
            </a:r>
            <a:r>
              <a:rPr lang="en-US" altLang="ko-KR" sz="1100" dirty="0" smtClean="0">
                <a:sym typeface="Wingdings" panose="05000000000000000000" pitchFamily="2" charset="2"/>
              </a:rPr>
              <a:t>(recall)</a:t>
            </a:r>
            <a:r>
              <a:rPr lang="ko-KR" altLang="en-US" sz="1100" dirty="0" smtClean="0">
                <a:sym typeface="Wingdings" panose="05000000000000000000" pitchFamily="2" charset="2"/>
              </a:rPr>
              <a:t>에 반비례 관계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ym typeface="Wingdings" panose="05000000000000000000" pitchFamily="2" charset="2"/>
              </a:rPr>
              <a:t>m</a:t>
            </a:r>
            <a:r>
              <a:rPr lang="en-US" altLang="ko-KR" sz="1100" dirty="0" err="1" smtClean="0">
                <a:sym typeface="Wingdings" panose="05000000000000000000" pitchFamily="2" charset="2"/>
              </a:rPr>
              <a:t>in_recall</a:t>
            </a:r>
            <a:r>
              <a:rPr lang="en-US" altLang="ko-KR" sz="1100" dirty="0" smtClean="0"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ym typeface="Wingdings" panose="05000000000000000000" pitchFamily="2" charset="2"/>
              </a:rPr>
              <a:t>에서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분류기가</a:t>
            </a:r>
            <a:r>
              <a:rPr lang="ko-KR" altLang="en-US" sz="1100" dirty="0" smtClean="0">
                <a:sym typeface="Wingdings" panose="05000000000000000000" pitchFamily="2" charset="2"/>
              </a:rPr>
              <a:t> 제공하는 </a:t>
            </a:r>
            <a:r>
              <a:rPr lang="en-US" altLang="ko-KR" sz="1100" dirty="0" err="1" smtClean="0">
                <a:sym typeface="Wingdings" panose="05000000000000000000" pitchFamily="2" charset="2"/>
              </a:rPr>
              <a:t>max_precision</a:t>
            </a:r>
            <a:r>
              <a:rPr lang="en-US" altLang="ko-KR" sz="1100" dirty="0" smtClean="0"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ym typeface="Wingdings" panose="05000000000000000000" pitchFamily="2" charset="2"/>
              </a:rPr>
              <a:t>찾아야 함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10~100%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까지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recall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에서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max_precision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의 평균값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= AP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개 이상의 클래스가 있을 때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클래스에 대한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AP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의 평균값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=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mAP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77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  <p:pic>
        <p:nvPicPr>
          <p:cNvPr id="1026" name="Picture 2" descr="https://blog.kakaocdn.net/dn/HUwAw/btrs7CFcIwA/ghgflAEWnc5XzGrZuOLJE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83" y="1214671"/>
            <a:ext cx="4477303" cy="17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54262" y="3236878"/>
            <a:ext cx="9883476" cy="224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각 픽셀은 픽셀이 속한 객체의 클래스로 분류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작업에서 가장 어려운 점은 이미지가 일반적인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통과할 때 점진적으로 위치 정보를 잃는 것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smtClean="0">
                <a:sym typeface="Wingdings" panose="05000000000000000000" pitchFamily="2" charset="2"/>
              </a:rPr>
              <a:t>   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(1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이상의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stride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사용하는 층 때문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입력 이미지에 적용하는 전체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strides=32 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마지막 층이 입력 이미지보다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32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배나 작은 특성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맵을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출력한다는 뜻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해상도를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32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배 늘리기 위해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upsampling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layer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추가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b="1" dirty="0" err="1" smtClean="0">
                <a:sym typeface="Wingdings" panose="05000000000000000000" pitchFamily="2" charset="2"/>
              </a:rPr>
              <a:t>Upsampling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방법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이중 선형 보간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전치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합성곱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층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408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8008"/>
          <a:stretch/>
        </p:blipFill>
        <p:spPr>
          <a:xfrm>
            <a:off x="499745" y="883938"/>
            <a:ext cx="8162400" cy="5227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147" t="63887" r="60278" b="8549"/>
          <a:stretch/>
        </p:blipFill>
        <p:spPr>
          <a:xfrm>
            <a:off x="9550399" y="1156936"/>
            <a:ext cx="1717040" cy="1789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5430" t="53460"/>
          <a:stretch/>
        </p:blipFill>
        <p:spPr>
          <a:xfrm>
            <a:off x="9000470" y="3152108"/>
            <a:ext cx="2816899" cy="29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" y="687101"/>
            <a:ext cx="6699075" cy="59473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76" y="1401330"/>
            <a:ext cx="3817303" cy="2459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028" y="4180134"/>
            <a:ext cx="2316001" cy="2454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14.10 </a:t>
            </a:r>
            <a:r>
              <a:rPr lang="ko-KR" altLang="en-US" sz="2000" b="1" dirty="0" err="1" smtClean="0"/>
              <a:t>시맨틱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분할 </a:t>
            </a:r>
            <a:r>
              <a:rPr lang="en-US" altLang="ko-KR" sz="2000" b="1" dirty="0" smtClean="0"/>
              <a:t>(Semantic Segmentation)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800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3" y="300767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0085"/>
          <a:stretch/>
        </p:blipFill>
        <p:spPr>
          <a:xfrm>
            <a:off x="187586" y="1609813"/>
            <a:ext cx="6234315" cy="4984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6045" y="2042411"/>
            <a:ext cx="3097389" cy="31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layer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–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zeropadding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사이를 연결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8890" y="1998215"/>
            <a:ext cx="984999" cy="209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15551" y="196491"/>
            <a:ext cx="4818873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*CNN 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이미지 패턴 탐색 및 분류</a:t>
            </a:r>
            <a:endParaRPr lang="en-US" altLang="ko-KR" sz="1100" b="1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응용 분야</a:t>
            </a:r>
            <a:r>
              <a:rPr lang="en-US" altLang="ko-KR" sz="1100" b="1" dirty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: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객체인식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자율주행자동차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얼굴인식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음성인식</a:t>
            </a:r>
            <a:r>
              <a:rPr lang="en-US" altLang="ko-KR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자연어 처리</a:t>
            </a:r>
            <a:endParaRPr lang="en-US" altLang="ko-KR" sz="1050" b="1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496" y="824983"/>
            <a:ext cx="5445405" cy="784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tensorflow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as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tf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From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tensorflow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keras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From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functools</a:t>
            </a:r>
            <a:r>
              <a:rPr lang="en-US" altLang="ko-KR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import</a:t>
            </a:r>
            <a:r>
              <a:rPr lang="en-US" altLang="ko-KR" sz="1000" dirty="0" smtClean="0">
                <a:sym typeface="Wingdings" panose="05000000000000000000" pitchFamily="2" charset="2"/>
              </a:rPr>
              <a:t> partial</a:t>
            </a:r>
            <a:endParaRPr lang="en-US" altLang="ko-KR" sz="900" dirty="0" smtClean="0"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639" y="1542998"/>
            <a:ext cx="1585683" cy="109645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3623888" y="2199185"/>
            <a:ext cx="2808000" cy="8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163587" y="2505289"/>
            <a:ext cx="696277" cy="195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859865" y="2701064"/>
            <a:ext cx="2562036" cy="972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884" y="3985383"/>
            <a:ext cx="3052733" cy="9460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15006" y="4936946"/>
            <a:ext cx="850491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strides=1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84995" y="4931413"/>
            <a:ext cx="850491" cy="31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strides=2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31888" y="3012484"/>
            <a:ext cx="5387998" cy="85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수용장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사이에 간격을 두어 큰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입력층을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훨씬 작은 층에 연결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  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모델의 계산 복잡도를 크게 낮춤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수용장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간 간격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= stride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24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3" y="300767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9991" b="7091"/>
          <a:stretch/>
        </p:blipFill>
        <p:spPr>
          <a:xfrm>
            <a:off x="162303" y="800422"/>
            <a:ext cx="6966364" cy="3060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8665" y="1682967"/>
            <a:ext cx="4278157" cy="85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for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모델에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residual unit(RU) layer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더하는 반복 루프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ym typeface="Wingdings" panose="05000000000000000000" pitchFamily="2" charset="2"/>
              </a:rPr>
              <a:t>    처음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RU</a:t>
            </a:r>
            <a:r>
              <a:rPr lang="ko-KR" altLang="en-US" sz="1100" b="1" dirty="0">
                <a:sym typeface="Wingdings" panose="05000000000000000000" pitchFamily="2" charset="2"/>
              </a:rPr>
              <a:t>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64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filters,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 다음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4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RU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128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filters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prev_filters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= filters : update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48368" y="2899183"/>
            <a:ext cx="590931" cy="2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139299" y="3063886"/>
            <a:ext cx="3989366" cy="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28665" y="2735667"/>
            <a:ext cx="4559752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입력뉴런에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사용될 가중치 역할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Numpy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array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hyperparameter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층의 전체 뉴런에 적용된 하나의 필터는 하나의 특성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맵을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만듦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07" y="3960345"/>
            <a:ext cx="3759854" cy="2815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77267" y="4743345"/>
            <a:ext cx="4885756" cy="1361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특성 맵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(feature map)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각각을 사용하여 생성된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출력값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 특성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맵의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픽셀이 하나의 뉴런에 해당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하나의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Filter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 포함된 모든 뉴런은 동일한 가중치와 편향 사용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-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그러나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Filters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마다 사용되는 가중치와 편향은 다름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91087" y="2330611"/>
            <a:ext cx="4698708" cy="810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789797" y="1896512"/>
            <a:ext cx="1338868" cy="493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4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14.5 </a:t>
            </a:r>
            <a:r>
              <a:rPr lang="ko-KR" altLang="en-US" sz="2000" b="1" dirty="0" err="1" smtClean="0"/>
              <a:t>케라스를</a:t>
            </a:r>
            <a:r>
              <a:rPr lang="ko-KR" altLang="en-US" sz="2000" b="1" dirty="0" smtClean="0"/>
              <a:t> 사용해 </a:t>
            </a:r>
            <a:r>
              <a:rPr lang="en-US" altLang="ko-KR" sz="2000" b="1" dirty="0" smtClean="0"/>
              <a:t>ResNet-34 CNN </a:t>
            </a:r>
            <a:r>
              <a:rPr lang="ko-KR" altLang="en-US" sz="2000" b="1" dirty="0" smtClean="0"/>
              <a:t>구현하기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48" y="863757"/>
            <a:ext cx="3278006" cy="5795460"/>
          </a:xfrm>
          <a:prstGeom prst="rect">
            <a:avLst/>
          </a:prstGeom>
        </p:spPr>
      </p:pic>
      <p:pic>
        <p:nvPicPr>
          <p:cNvPr id="2050" name="Picture 2" descr="https://velog.velcdn.com/images%2Fwlsn404%2Fpost%2F6e82e2e7-1e16-40bc-b903-e3664ea7b140%2F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28" y="1481057"/>
            <a:ext cx="3983080" cy="389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71715" y="5884385"/>
            <a:ext cx="5124616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CNN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합성곱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층은 여러 가지 필터를 가지고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필터마다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하나의 특성 맵 출력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540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64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4221"/>
          <a:stretch/>
        </p:blipFill>
        <p:spPr>
          <a:xfrm>
            <a:off x="460530" y="743040"/>
            <a:ext cx="7549951" cy="3335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0536" y="772538"/>
            <a:ext cx="454584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imagenet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데이터셋에서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ResNet-50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모델을 로드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0536" y="1632860"/>
            <a:ext cx="573836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이미지가 적절한 크기인지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이미지의 크기가 다르면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tf.image.resize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()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함수로 적재한 이미지 크기 변경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6722"/>
          <a:stretch/>
        </p:blipFill>
        <p:spPr>
          <a:xfrm>
            <a:off x="460530" y="4108480"/>
            <a:ext cx="5840006" cy="2654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536" y="4108480"/>
            <a:ext cx="316792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종횡비를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유지하며 이미지 크기 변경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0878" y="4194064"/>
            <a:ext cx="3699738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20616" y="4291693"/>
            <a:ext cx="1440000" cy="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64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14.6 </a:t>
            </a:r>
            <a:r>
              <a:rPr lang="ko-KR" altLang="en-US" sz="2000" b="1" dirty="0" err="1" smtClean="0"/>
              <a:t>케라스에서</a:t>
            </a:r>
            <a:r>
              <a:rPr lang="ko-KR" altLang="en-US" sz="2000" b="1" dirty="0" smtClean="0"/>
              <a:t> 제공하는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 사용하기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2" y="880689"/>
            <a:ext cx="8574554" cy="54484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6091" y="1023545"/>
            <a:ext cx="2751627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56711" y="918613"/>
            <a:ext cx="5635289" cy="106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모델마다 이미지 전처리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ym typeface="Wingdings" panose="05000000000000000000" pitchFamily="2" charset="2"/>
              </a:rPr>
              <a:t>    이 함수는 </a:t>
            </a:r>
            <a:r>
              <a:rPr lang="ko-KR" altLang="en-US" sz="1000" dirty="0" err="1" smtClean="0">
                <a:sym typeface="Wingdings" panose="05000000000000000000" pitchFamily="2" charset="2"/>
              </a:rPr>
              <a:t>픽셀값이</a:t>
            </a:r>
            <a:r>
              <a:rPr lang="ko-KR" altLang="en-US" sz="1000" dirty="0" smtClean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ym typeface="Wingdings" panose="05000000000000000000" pitchFamily="2" charset="2"/>
              </a:rPr>
              <a:t>0~255 </a:t>
            </a:r>
            <a:r>
              <a:rPr lang="ko-KR" altLang="en-US" sz="1000" dirty="0" smtClean="0">
                <a:sym typeface="Wingdings" panose="05000000000000000000" pitchFamily="2" charset="2"/>
              </a:rPr>
              <a:t>사이라고 가정하므로 바뀐 이미지 입력을 다시 변경하기 위해 </a:t>
            </a:r>
            <a:endParaRPr lang="en-US" altLang="ko-KR" sz="10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ym typeface="Wingdings" panose="05000000000000000000" pitchFamily="2" charset="2"/>
              </a:rPr>
              <a:t>   </a:t>
            </a:r>
            <a:r>
              <a:rPr lang="en-US" altLang="ko-KR" sz="1000" dirty="0" err="1" smtClean="0">
                <a:sym typeface="Wingdings" panose="05000000000000000000" pitchFamily="2" charset="2"/>
              </a:rPr>
              <a:t>images_resized</a:t>
            </a:r>
            <a:r>
              <a:rPr lang="en-US" altLang="ko-KR" sz="1000" dirty="0" smtClean="0">
                <a:sym typeface="Wingdings" panose="05000000000000000000" pitchFamily="2" charset="2"/>
              </a:rPr>
              <a:t> * 255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 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모델로 예측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6298" y="1198329"/>
            <a:ext cx="2291617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56711" y="2704689"/>
            <a:ext cx="4306530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각 이미지에 대한 최상위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개의 예측을 담은 리스트 반환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6298" y="2772985"/>
            <a:ext cx="5039031" cy="19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0123" b="88017"/>
          <a:stretch/>
        </p:blipFill>
        <p:spPr>
          <a:xfrm>
            <a:off x="478786" y="1010899"/>
            <a:ext cx="7935021" cy="1185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3668" y="2219231"/>
            <a:ext cx="770759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충분하지 않은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data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로 이미지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분류기를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훈련하려면</a:t>
            </a: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사전훈련된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모델의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하위층을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사용하는 것이 좋음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668" y="5548875"/>
            <a:ext cx="6649417" cy="88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데이터 로드 및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데이터셋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분할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이 데이터셋에는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set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만 있고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test, valid set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없기 때문에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train set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을 분할해야 함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왼쪽부터 차례대로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test(10%), valid(15%), train(75)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668" y="3043877"/>
            <a:ext cx="5772019" cy="8876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d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ataset_size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info.splits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[“train”]</a:t>
            </a:r>
            <a:r>
              <a:rPr lang="en-US" altLang="ko-KR" sz="1200" dirty="0" smtClean="0">
                <a:sym typeface="Wingdings" panose="05000000000000000000" pitchFamily="2" charset="2"/>
              </a:rPr>
              <a:t>.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num_examples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c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lass_names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info.features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[“label”].</a:t>
            </a:r>
            <a:r>
              <a:rPr lang="en-US" altLang="ko-KR" sz="1200" dirty="0" smtClean="0">
                <a:sym typeface="Wingdings" panose="05000000000000000000" pitchFamily="2" charset="2"/>
              </a:rPr>
              <a:t>names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ym typeface="Wingdings" panose="05000000000000000000" pitchFamily="2" charset="2"/>
              </a:rPr>
              <a:t>n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_classes</a:t>
            </a:r>
            <a:r>
              <a:rPr lang="en-US" altLang="ko-KR" sz="1200" dirty="0" smtClean="0">
                <a:sym typeface="Wingdings" panose="05000000000000000000" pitchFamily="2" charset="2"/>
              </a:rPr>
              <a:t> = 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info.features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[“</a:t>
            </a:r>
            <a:r>
              <a:rPr lang="en-US" altLang="ko-KR" sz="12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labe</a:t>
            </a:r>
            <a:r>
              <a:rPr lang="en-US" altLang="ko-KR" sz="1200" dirty="0" smtClean="0">
                <a:solidFill>
                  <a:srgbClr val="C00000"/>
                </a:solidFill>
                <a:sym typeface="Wingdings" panose="05000000000000000000" pitchFamily="2" charset="2"/>
              </a:rPr>
              <a:t>”]</a:t>
            </a:r>
            <a:r>
              <a:rPr lang="en-US" altLang="ko-KR" sz="1200" dirty="0" smtClean="0">
                <a:sym typeface="Wingdings" panose="05000000000000000000" pitchFamily="2" charset="2"/>
              </a:rPr>
              <a:t>.</a:t>
            </a:r>
            <a:r>
              <a:rPr lang="en-US" altLang="ko-KR" sz="1200" dirty="0" err="1" smtClean="0">
                <a:sym typeface="Wingdings" panose="05000000000000000000" pitchFamily="2" charset="2"/>
              </a:rPr>
              <a:t>num_classes</a:t>
            </a:r>
            <a:endParaRPr lang="en-US" altLang="ko-KR" sz="1200" dirty="0" smtClean="0"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4006" b="89226"/>
          <a:stretch/>
        </p:blipFill>
        <p:spPr>
          <a:xfrm>
            <a:off x="478786" y="4113116"/>
            <a:ext cx="6756901" cy="12630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86706" y="4767562"/>
            <a:ext cx="4951416" cy="22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5377642" y="4861037"/>
            <a:ext cx="1504213" cy="1445214"/>
          </a:xfrm>
          <a:prstGeom prst="bentConnector3">
            <a:avLst>
              <a:gd name="adj1" fmla="val -631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" y="750533"/>
            <a:ext cx="5917987" cy="6021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96585" y="1073940"/>
            <a:ext cx="4555145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err="1">
                <a:sym typeface="Wingdings" panose="05000000000000000000" pitchFamily="2" charset="2"/>
              </a:rPr>
              <a:t>사전훈련된</a:t>
            </a: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err="1">
                <a:sym typeface="Wingdings" panose="05000000000000000000" pitchFamily="2" charset="2"/>
              </a:rPr>
              <a:t>Xception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>
                <a:sym typeface="Wingdings" panose="05000000000000000000" pitchFamily="2" charset="2"/>
              </a:rPr>
              <a:t>모델로 꽃 이미지 분류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훈련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en-US" altLang="ko-KR" sz="1100" b="1" dirty="0" err="1" smtClean="0">
                <a:sym typeface="Wingdings" panose="05000000000000000000" pitchFamily="2" charset="2"/>
              </a:rPr>
              <a:t>Xception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모델에 포함된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preprocess()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함수로 이미지 전처리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6585" y="3687675"/>
            <a:ext cx="5081874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전처리 함수 변경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데이터 증식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6585" y="6136414"/>
            <a:ext cx="3434268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변경된 전처리 함수를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데이터셋에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모두 적용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5594" y="3761110"/>
            <a:ext cx="4529953" cy="2003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646000" y="4692001"/>
            <a:ext cx="9000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96585" y="4518876"/>
            <a:ext cx="4508629" cy="346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FF0000"/>
                </a:solidFill>
                <a:sym typeface="Wingdings" panose="05000000000000000000" pitchFamily="2" charset="2"/>
              </a:rPr>
              <a:t>√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랜덤하게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자르기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수평 뒤집기 등 훈련 이미지 랜덤 변환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35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275" y="286991"/>
            <a:ext cx="576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14.7 </a:t>
            </a:r>
            <a:r>
              <a:rPr lang="ko-KR" altLang="en-US" sz="2000" b="1" dirty="0" err="1" smtClean="0"/>
              <a:t>사전훈련된</a:t>
            </a:r>
            <a:r>
              <a:rPr lang="ko-KR" altLang="en-US" sz="2000" b="1" dirty="0" smtClean="0"/>
              <a:t> 모델을 사용한 </a:t>
            </a:r>
            <a:r>
              <a:rPr lang="ko-KR" altLang="en-US" sz="2000" b="1" dirty="0" err="1" smtClean="0"/>
              <a:t>전이학습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9133"/>
          <a:stretch/>
        </p:blipFill>
        <p:spPr>
          <a:xfrm>
            <a:off x="277061" y="1143000"/>
            <a:ext cx="8573858" cy="2076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0262" t="20899"/>
          <a:stretch/>
        </p:blipFill>
        <p:spPr>
          <a:xfrm>
            <a:off x="6172200" y="1143000"/>
            <a:ext cx="4702551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971</Words>
  <Application>Microsoft Office PowerPoint</Application>
  <PresentationFormat>와이드스크린</PresentationFormat>
  <Paragraphs>111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sjkim</dc:creator>
  <cp:lastModifiedBy>sjkim</cp:lastModifiedBy>
  <cp:revision>95</cp:revision>
  <dcterms:created xsi:type="dcterms:W3CDTF">2022-04-19T14:16:30Z</dcterms:created>
  <dcterms:modified xsi:type="dcterms:W3CDTF">2022-09-14T05:25:49Z</dcterms:modified>
</cp:coreProperties>
</file>